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71" r:id="rId17"/>
    <p:sldId id="258" r:id="rId18"/>
    <p:sldId id="260" r:id="rId19"/>
    <p:sldId id="261" r:id="rId20"/>
    <p:sldId id="285" r:id="rId21"/>
    <p:sldId id="286" r:id="rId2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CSD" initials="C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EEFE"/>
    <a:srgbClr val="96EAFE"/>
    <a:srgbClr val="7C5989"/>
    <a:srgbClr val="000066"/>
    <a:srgbClr val="DC00A2"/>
    <a:srgbClr val="F400B4"/>
    <a:srgbClr val="02A28B"/>
    <a:srgbClr val="456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19" autoAdjust="0"/>
    <p:restoredTop sz="94709" autoAdjust="0"/>
  </p:normalViewPr>
  <p:slideViewPr>
    <p:cSldViewPr>
      <p:cViewPr varScale="1">
        <p:scale>
          <a:sx n="58" d="100"/>
          <a:sy n="58" d="100"/>
        </p:scale>
        <p:origin x="-1330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593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2-20T13:40:15.455" idx="1">
    <p:pos x="10" y="10"/>
    <p:text/>
  </p:cm>
  <p:cm authorId="0" dt="2013-02-20T13:40:16.736" idx="2">
    <p:pos x="106" y="106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514600"/>
            <a:ext cx="9144000" cy="9144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479800"/>
            <a:ext cx="9144000" cy="6350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82BB7-1F54-4439-9FFB-A2C0FC3243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792DD7-FD9B-45FE-A1A0-E7F2430B82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AF7981-7201-4A4C-AC5A-E8A6E724FD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762000"/>
            <a:ext cx="38100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762000"/>
            <a:ext cx="38100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30EF91-FE62-43AE-820B-5DAFC50F37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D0370-AA75-4461-A066-3E01A0D018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4E4969-04CE-416E-80F8-BDF35B5D0A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BF6070-2988-47B1-8F41-BDD7F7998E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874CB-2556-4F5B-91BB-B97CAFCF1B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B43AAC-7978-4EB4-9622-807CC17E0D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2E5A18-A835-4558-A4A8-01136F63C8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F7B45B-FC12-4F4E-94E8-5EB3AB19A5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71600" y="762000"/>
            <a:ext cx="38100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762000"/>
            <a:ext cx="3810000" cy="2781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695700"/>
            <a:ext cx="3810000" cy="2781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A184F-A7E7-4E5B-8007-74F36C0E61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71600" y="762000"/>
            <a:ext cx="38100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762000"/>
            <a:ext cx="38100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AEB9E5-6B1B-4FEE-9BFB-16A6C846F5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762000"/>
            <a:ext cx="77724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294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b="1"/>
            </a:lvl1pPr>
          </a:lstStyle>
          <a:p>
            <a:pPr>
              <a:defRPr/>
            </a:pPr>
            <a:fld id="{B1B1C2BC-D684-4EE5-A625-611F48E964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checkernewsletter.com/wp-content/uploads/2008/06/american-pinwheel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schooltube.com/video/2f7b514418f93d9e0807/An-Idea-Begins" TargetMode="External"/><Relationship Id="rId4" Type="http://schemas.openxmlformats.org/officeDocument/2006/relationships/image" Target="../media/image36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lightbulb%20example.mo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953000"/>
            <a:ext cx="9144000" cy="9144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274E75"/>
                </a:solidFill>
              </a:rPr>
              <a:t>Pattern, Rhythm &amp; Movement</a:t>
            </a:r>
          </a:p>
        </p:txBody>
      </p:sp>
      <p:pic>
        <p:nvPicPr>
          <p:cNvPr id="3075" name="Picture 5" descr="Esch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71475"/>
            <a:ext cx="7620000" cy="450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686800" cy="762000"/>
          </a:xfrm>
        </p:spPr>
        <p:txBody>
          <a:bodyPr/>
          <a:lstStyle/>
          <a:p>
            <a:pPr algn="l" eaLnBrk="1" hangingPunct="1"/>
            <a:r>
              <a:rPr lang="en-US" sz="5400" dirty="0" smtClean="0">
                <a:solidFill>
                  <a:srgbClr val="456DED"/>
                </a:solidFill>
              </a:rPr>
              <a:t>Pattern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828800"/>
            <a:ext cx="7696200" cy="2362200"/>
          </a:xfrm>
        </p:spPr>
        <p:txBody>
          <a:bodyPr/>
          <a:lstStyle/>
          <a:p>
            <a:pPr eaLnBrk="1" hangingPunct="1"/>
            <a:r>
              <a:rPr lang="en-US" dirty="0" smtClean="0"/>
              <a:t>A principle of design in which the repetition of elements or combination of elements forms a recognizable organization</a:t>
            </a: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304800" y="1295400"/>
            <a:ext cx="8610600" cy="0"/>
          </a:xfrm>
          <a:prstGeom prst="line">
            <a:avLst/>
          </a:prstGeom>
          <a:noFill/>
          <a:ln w="38100">
            <a:solidFill>
              <a:srgbClr val="456DED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57200"/>
            <a:ext cx="9144000" cy="762000"/>
          </a:xfrm>
        </p:spPr>
        <p:txBody>
          <a:bodyPr/>
          <a:lstStyle/>
          <a:p>
            <a:pPr algn="l" eaLnBrk="1" hangingPunct="1"/>
            <a:r>
              <a:rPr lang="en-US" sz="5400" dirty="0" smtClean="0"/>
              <a:t>  </a:t>
            </a:r>
            <a:r>
              <a:rPr lang="en-US" sz="5400" dirty="0" smtClean="0">
                <a:solidFill>
                  <a:srgbClr val="456DED"/>
                </a:solidFill>
              </a:rPr>
              <a:t>Motif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219200"/>
            <a:ext cx="8001000" cy="10668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The two or three dimensional unit that is repeated to form a pattern</a:t>
            </a:r>
          </a:p>
        </p:txBody>
      </p:sp>
      <p:sp>
        <p:nvSpPr>
          <p:cNvPr id="5124" name="Line 7"/>
          <p:cNvSpPr>
            <a:spLocks noChangeShapeType="1"/>
          </p:cNvSpPr>
          <p:nvPr/>
        </p:nvSpPr>
        <p:spPr bwMode="auto">
          <a:xfrm>
            <a:off x="304800" y="1219200"/>
            <a:ext cx="8610600" cy="0"/>
          </a:xfrm>
          <a:prstGeom prst="line">
            <a:avLst/>
          </a:prstGeom>
          <a:noFill/>
          <a:ln w="38100">
            <a:solidFill>
              <a:srgbClr val="456DED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125" name="Picture 10" descr="Forest Motif I Art Print by Erica J. Vess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38400" y="2209800"/>
            <a:ext cx="4114800" cy="4114800"/>
          </a:xfr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57200"/>
            <a:ext cx="9144000" cy="762000"/>
          </a:xfrm>
        </p:spPr>
        <p:txBody>
          <a:bodyPr/>
          <a:lstStyle/>
          <a:p>
            <a:pPr algn="l" eaLnBrk="1" hangingPunct="1"/>
            <a:r>
              <a:rPr lang="en-US" sz="5400" dirty="0" smtClean="0">
                <a:solidFill>
                  <a:srgbClr val="456DED"/>
                </a:solidFill>
              </a:rPr>
              <a:t>  Planned Pattern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8153400" cy="4953000"/>
          </a:xfrm>
        </p:spPr>
        <p:txBody>
          <a:bodyPr/>
          <a:lstStyle/>
          <a:p>
            <a:pPr eaLnBrk="1" hangingPunct="1"/>
            <a:r>
              <a:rPr lang="en-US" dirty="0" smtClean="0"/>
              <a:t>A consistent, orderly repetition of motifs</a:t>
            </a:r>
          </a:p>
          <a:p>
            <a:pPr lvl="2" eaLnBrk="1" hangingPunct="1"/>
            <a:r>
              <a:rPr lang="en-US" dirty="0" smtClean="0"/>
              <a:t>(can be found in nature or created by an artist)</a:t>
            </a:r>
          </a:p>
          <a:p>
            <a:pPr eaLnBrk="1" hangingPunct="1"/>
            <a:r>
              <a:rPr lang="en-US" dirty="0" smtClean="0"/>
              <a:t> Planned patterns include row, grid, half drop, radial, alternating, and border.</a:t>
            </a:r>
          </a:p>
        </p:txBody>
      </p:sp>
      <p:sp>
        <p:nvSpPr>
          <p:cNvPr id="6148" name="Line 4"/>
          <p:cNvSpPr>
            <a:spLocks noChangeShapeType="1"/>
          </p:cNvSpPr>
          <p:nvPr/>
        </p:nvSpPr>
        <p:spPr bwMode="auto">
          <a:xfrm>
            <a:off x="304800" y="1219200"/>
            <a:ext cx="8610600" cy="0"/>
          </a:xfrm>
          <a:prstGeom prst="line">
            <a:avLst/>
          </a:prstGeom>
          <a:noFill/>
          <a:ln w="38100">
            <a:solidFill>
              <a:srgbClr val="456DED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6" name="Picture 4" descr="tqc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066800"/>
            <a:ext cx="4038600" cy="271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10" descr="800px-US_51_Star_possible_Fla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04800" y="3962400"/>
            <a:ext cx="4419600" cy="2325688"/>
          </a:xfrm>
          <a:noFill/>
        </p:spPr>
      </p:pic>
      <p:sp>
        <p:nvSpPr>
          <p:cNvPr id="7172" name="Text Box 12"/>
          <p:cNvSpPr txBox="1">
            <a:spLocks noChangeArrowheads="1"/>
          </p:cNvSpPr>
          <p:nvPr/>
        </p:nvSpPr>
        <p:spPr bwMode="auto">
          <a:xfrm>
            <a:off x="1828800" y="304800"/>
            <a:ext cx="12319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800">
                <a:solidFill>
                  <a:srgbClr val="456DED"/>
                </a:solidFill>
                <a:latin typeface="Impact" pitchFamily="34" charset="0"/>
              </a:rPr>
              <a:t>Row</a:t>
            </a:r>
          </a:p>
        </p:txBody>
      </p:sp>
      <p:sp>
        <p:nvSpPr>
          <p:cNvPr id="7173" name="Line 18"/>
          <p:cNvSpPr>
            <a:spLocks noChangeShapeType="1"/>
          </p:cNvSpPr>
          <p:nvPr/>
        </p:nvSpPr>
        <p:spPr bwMode="auto">
          <a:xfrm>
            <a:off x="4876800" y="228600"/>
            <a:ext cx="0" cy="6400800"/>
          </a:xfrm>
          <a:prstGeom prst="line">
            <a:avLst/>
          </a:prstGeom>
          <a:noFill/>
          <a:ln w="38100">
            <a:solidFill>
              <a:srgbClr val="456DED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4" name="Text Box 19"/>
          <p:cNvSpPr txBox="1">
            <a:spLocks noChangeArrowheads="1"/>
          </p:cNvSpPr>
          <p:nvPr/>
        </p:nvSpPr>
        <p:spPr bwMode="auto">
          <a:xfrm>
            <a:off x="5078413" y="304800"/>
            <a:ext cx="3633787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800">
                <a:solidFill>
                  <a:srgbClr val="456DED"/>
                </a:solidFill>
                <a:latin typeface="Impact" pitchFamily="34" charset="0"/>
              </a:rPr>
              <a:t>Border / Band</a:t>
            </a:r>
          </a:p>
        </p:txBody>
      </p:sp>
      <p:pic>
        <p:nvPicPr>
          <p:cNvPr id="125972" name="Picture 20" descr="key_pattern_border_comp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1220788"/>
            <a:ext cx="2514600" cy="213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5973" name="Picture 21" descr="ring-band-0100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6400" y="3505200"/>
            <a:ext cx="2819400" cy="2819400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5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5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1000"/>
                                        <p:tgtEl>
                                          <p:spTgt spid="125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9" descr="american-pinwheel">
            <a:hlinkClick r:id="rId2"/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04800" y="1006475"/>
            <a:ext cx="3810000" cy="5622925"/>
          </a:xfrm>
        </p:spPr>
      </p:pic>
      <p:sp>
        <p:nvSpPr>
          <p:cNvPr id="8195" name="Text Box 12"/>
          <p:cNvSpPr txBox="1">
            <a:spLocks noChangeArrowheads="1"/>
          </p:cNvSpPr>
          <p:nvPr/>
        </p:nvSpPr>
        <p:spPr bwMode="auto">
          <a:xfrm>
            <a:off x="1524000" y="76200"/>
            <a:ext cx="135096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solidFill>
                  <a:srgbClr val="456DED"/>
                </a:solidFill>
                <a:latin typeface="Impact" pitchFamily="34" charset="0"/>
              </a:rPr>
              <a:t>Grid</a:t>
            </a:r>
          </a:p>
        </p:txBody>
      </p:sp>
      <p:sp>
        <p:nvSpPr>
          <p:cNvPr id="8196" name="Text Box 14"/>
          <p:cNvSpPr txBox="1">
            <a:spLocks noChangeArrowheads="1"/>
          </p:cNvSpPr>
          <p:nvPr/>
        </p:nvSpPr>
        <p:spPr bwMode="auto">
          <a:xfrm>
            <a:off x="4953000" y="152400"/>
            <a:ext cx="33416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solidFill>
                  <a:srgbClr val="456DED"/>
                </a:solidFill>
                <a:latin typeface="Impact" pitchFamily="34" charset="0"/>
              </a:rPr>
              <a:t>Alternating</a:t>
            </a:r>
          </a:p>
        </p:txBody>
      </p:sp>
      <p:pic>
        <p:nvPicPr>
          <p:cNvPr id="126991" name="Picture 15" descr="40-1-748t"/>
          <p:cNvPicPr>
            <a:picLocks noChangeAspect="1" noChangeArrowheads="1"/>
          </p:cNvPicPr>
          <p:nvPr/>
        </p:nvPicPr>
        <p:blipFill>
          <a:blip r:embed="rId4" cstate="print"/>
          <a:srcRect t="18420" b="18422"/>
          <a:stretch>
            <a:fillRect/>
          </a:stretch>
        </p:blipFill>
        <p:spPr bwMode="auto">
          <a:xfrm>
            <a:off x="5181600" y="1219200"/>
            <a:ext cx="2895600" cy="18288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8198" name="Picture 17" descr="100-cotton-ladies-t-shir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9200" y="3276600"/>
            <a:ext cx="3200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9" name="Line 18"/>
          <p:cNvSpPr>
            <a:spLocks noChangeShapeType="1"/>
          </p:cNvSpPr>
          <p:nvPr/>
        </p:nvSpPr>
        <p:spPr bwMode="auto">
          <a:xfrm>
            <a:off x="4572000" y="228600"/>
            <a:ext cx="0" cy="6400800"/>
          </a:xfrm>
          <a:prstGeom prst="line">
            <a:avLst/>
          </a:prstGeom>
          <a:noFill/>
          <a:ln w="38100">
            <a:solidFill>
              <a:srgbClr val="456DED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6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6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762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456DED"/>
                </a:solidFill>
              </a:rPr>
              <a:t>Half-drop</a:t>
            </a:r>
          </a:p>
        </p:txBody>
      </p:sp>
      <p:pic>
        <p:nvPicPr>
          <p:cNvPr id="9219" name="Picture 7" descr="FrT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745163" y="1993900"/>
            <a:ext cx="2706687" cy="3797300"/>
          </a:xfrm>
          <a:noFill/>
        </p:spPr>
      </p:pic>
      <p:sp>
        <p:nvSpPr>
          <p:cNvPr id="9220" name="Text Box 10"/>
          <p:cNvSpPr txBox="1">
            <a:spLocks noChangeArrowheads="1"/>
          </p:cNvSpPr>
          <p:nvPr/>
        </p:nvSpPr>
        <p:spPr bwMode="auto">
          <a:xfrm>
            <a:off x="803275" y="1066800"/>
            <a:ext cx="74263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b="1"/>
              <a:t>Each row is evenly spaced to half the height of its preceding row. </a:t>
            </a:r>
          </a:p>
          <a:p>
            <a:endParaRPr lang="en-US"/>
          </a:p>
        </p:txBody>
      </p:sp>
      <p:pic>
        <p:nvPicPr>
          <p:cNvPr id="9221" name="Picture 12" descr="toilebouquet_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1981200"/>
            <a:ext cx="5029200" cy="3870325"/>
          </a:xfr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8" descr="art-mandala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 l="50999"/>
          <a:stretch>
            <a:fillRect/>
          </a:stretch>
        </p:blipFill>
        <p:spPr>
          <a:xfrm>
            <a:off x="685800" y="990600"/>
            <a:ext cx="2895600" cy="2584450"/>
          </a:xfrm>
          <a:noFill/>
        </p:spPr>
      </p:pic>
      <p:pic>
        <p:nvPicPr>
          <p:cNvPr id="10243" name="Picture 10" descr="sunflowers_P101002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04800" y="3733800"/>
            <a:ext cx="3810000" cy="2857500"/>
          </a:xfrm>
          <a:noFill/>
        </p:spPr>
      </p:pic>
      <p:sp>
        <p:nvSpPr>
          <p:cNvPr id="10244" name="Text Box 12"/>
          <p:cNvSpPr txBox="1">
            <a:spLocks noChangeArrowheads="1"/>
          </p:cNvSpPr>
          <p:nvPr/>
        </p:nvSpPr>
        <p:spPr bwMode="auto">
          <a:xfrm>
            <a:off x="1219200" y="152400"/>
            <a:ext cx="197643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solidFill>
                  <a:srgbClr val="456DED"/>
                </a:solidFill>
                <a:latin typeface="Impact" pitchFamily="34" charset="0"/>
              </a:rPr>
              <a:t>Radial</a:t>
            </a:r>
          </a:p>
        </p:txBody>
      </p:sp>
      <p:sp>
        <p:nvSpPr>
          <p:cNvPr id="10245" name="Line 13"/>
          <p:cNvSpPr>
            <a:spLocks noChangeShapeType="1"/>
          </p:cNvSpPr>
          <p:nvPr/>
        </p:nvSpPr>
        <p:spPr bwMode="auto">
          <a:xfrm>
            <a:off x="4419600" y="228600"/>
            <a:ext cx="0" cy="6400800"/>
          </a:xfrm>
          <a:prstGeom prst="line">
            <a:avLst/>
          </a:prstGeom>
          <a:noFill/>
          <a:ln w="38100">
            <a:solidFill>
              <a:srgbClr val="456DED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6" name="Text Box 14"/>
          <p:cNvSpPr txBox="1">
            <a:spLocks noChangeArrowheads="1"/>
          </p:cNvSpPr>
          <p:nvPr/>
        </p:nvSpPr>
        <p:spPr bwMode="auto">
          <a:xfrm>
            <a:off x="4648200" y="990600"/>
            <a:ext cx="4054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b="1"/>
              <a:t>A pattern created by chance without orderly organization</a:t>
            </a:r>
          </a:p>
        </p:txBody>
      </p:sp>
      <p:sp>
        <p:nvSpPr>
          <p:cNvPr id="10247" name="Text Box 15"/>
          <p:cNvSpPr txBox="1">
            <a:spLocks noChangeArrowheads="1"/>
          </p:cNvSpPr>
          <p:nvPr/>
        </p:nvSpPr>
        <p:spPr bwMode="auto">
          <a:xfrm>
            <a:off x="5546725" y="152400"/>
            <a:ext cx="249396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solidFill>
                  <a:srgbClr val="456DED"/>
                </a:solidFill>
                <a:latin typeface="Impact" pitchFamily="34" charset="0"/>
              </a:rPr>
              <a:t>Random</a:t>
            </a:r>
          </a:p>
        </p:txBody>
      </p:sp>
      <p:pic>
        <p:nvPicPr>
          <p:cNvPr id="136208" name="Picture 16" descr="cd05s06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1752600"/>
            <a:ext cx="242252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209" name="Picture 17" descr="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0800" y="3352800"/>
            <a:ext cx="239077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6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6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6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762000"/>
          </a:xfrm>
        </p:spPr>
        <p:txBody>
          <a:bodyPr/>
          <a:lstStyle/>
          <a:p>
            <a:pPr algn="l" eaLnBrk="1" hangingPunct="1"/>
            <a:r>
              <a:rPr lang="en-US" sz="5400" dirty="0" smtClean="0">
                <a:solidFill>
                  <a:srgbClr val="02A28B"/>
                </a:solidFill>
              </a:rPr>
              <a:t>Visual Rhythm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95400"/>
            <a:ext cx="7772400" cy="5181600"/>
          </a:xfrm>
        </p:spPr>
        <p:txBody>
          <a:bodyPr/>
          <a:lstStyle/>
          <a:p>
            <a:pPr eaLnBrk="1" hangingPunct="1"/>
            <a:r>
              <a:rPr lang="en-US" dirty="0" smtClean="0"/>
              <a:t>The Repetition of an element to make a work seem active. </a:t>
            </a:r>
          </a:p>
          <a:p>
            <a:pPr lvl="2" eaLnBrk="1" hangingPunct="1"/>
            <a:r>
              <a:rPr lang="en-US" dirty="0" smtClean="0"/>
              <a:t>You sometimes “feel” rhythm in a work of art as much as you see it.</a:t>
            </a:r>
          </a:p>
          <a:p>
            <a:pPr lvl="2" eaLnBrk="1" hangingPunct="1"/>
            <a:r>
              <a:rPr lang="en-US" dirty="0" smtClean="0"/>
              <a:t>Artists use Rhythm to make an artwork come alive.</a:t>
            </a:r>
          </a:p>
          <a:p>
            <a:pPr eaLnBrk="1" hangingPunct="1"/>
            <a:r>
              <a:rPr lang="en-US" dirty="0" smtClean="0"/>
              <a:t>The VISUAL “Beat” in a work of art</a:t>
            </a:r>
          </a:p>
          <a:p>
            <a:pPr lvl="2" eaLnBrk="1" hangingPunct="1"/>
            <a:r>
              <a:rPr lang="en-US" dirty="0" smtClean="0"/>
              <a:t>Produced by repeating one or several units/motifs of a design which helps create compositional movement.</a:t>
            </a:r>
          </a:p>
          <a:p>
            <a:pPr lvl="2" eaLnBrk="1" hangingPunct="1">
              <a:buFontTx/>
              <a:buNone/>
            </a:pPr>
            <a:endParaRPr lang="en-US" dirty="0" smtClean="0"/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>
            <a:off x="152400" y="1143000"/>
            <a:ext cx="8991600" cy="0"/>
          </a:xfrm>
          <a:prstGeom prst="line">
            <a:avLst/>
          </a:prstGeom>
          <a:noFill/>
          <a:ln w="38100">
            <a:solidFill>
              <a:srgbClr val="02A28B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ircl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66800" y="228600"/>
            <a:ext cx="4203700" cy="6400800"/>
          </a:xfrm>
          <a:noFill/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5638800" y="2362200"/>
            <a:ext cx="3200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2000" b="1"/>
              <a:t>What element / motif is repeating?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9144000" cy="762000"/>
          </a:xfrm>
        </p:spPr>
        <p:txBody>
          <a:bodyPr/>
          <a:lstStyle/>
          <a:p>
            <a:pPr algn="l" eaLnBrk="1" hangingPunct="1"/>
            <a:r>
              <a:rPr lang="en-US" sz="6000" dirty="0" smtClean="0">
                <a:solidFill>
                  <a:srgbClr val="02A28B"/>
                </a:solidFill>
              </a:rPr>
              <a:t>Types of Rhythm</a:t>
            </a:r>
          </a:p>
        </p:txBody>
      </p:sp>
      <p:pic>
        <p:nvPicPr>
          <p:cNvPr id="13315" name="Picture 11" descr="2223_distorted_grid_patterns_450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895975" y="1790700"/>
            <a:ext cx="3019425" cy="3543300"/>
          </a:xfrm>
          <a:noFill/>
        </p:spPr>
      </p:pic>
      <p:pic>
        <p:nvPicPr>
          <p:cNvPr id="142340" name="Picture 4" descr="jud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" y="1905000"/>
            <a:ext cx="2794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604838" y="6094413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400"/>
              <a:t>Row pattern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6553200" y="5257800"/>
            <a:ext cx="179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400"/>
              <a:t>Grid pattern</a:t>
            </a:r>
          </a:p>
        </p:txBody>
      </p:sp>
      <p:sp>
        <p:nvSpPr>
          <p:cNvPr id="13319" name="Text Box 8"/>
          <p:cNvSpPr txBox="1">
            <a:spLocks noChangeArrowheads="1"/>
          </p:cNvSpPr>
          <p:nvPr/>
        </p:nvSpPr>
        <p:spPr bwMode="auto">
          <a:xfrm>
            <a:off x="3048000" y="6246813"/>
            <a:ext cx="2930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400"/>
              <a:t>Border/Band pattern</a:t>
            </a:r>
          </a:p>
        </p:txBody>
      </p:sp>
      <p:sp>
        <p:nvSpPr>
          <p:cNvPr id="13320" name="Line 9"/>
          <p:cNvSpPr>
            <a:spLocks noChangeShapeType="1"/>
          </p:cNvSpPr>
          <p:nvPr/>
        </p:nvSpPr>
        <p:spPr bwMode="auto">
          <a:xfrm>
            <a:off x="304800" y="914400"/>
            <a:ext cx="8610600" cy="0"/>
          </a:xfrm>
          <a:prstGeom prst="line">
            <a:avLst/>
          </a:prstGeom>
          <a:noFill/>
          <a:ln w="38100">
            <a:solidFill>
              <a:srgbClr val="02A28B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3321" name="Picture 14" descr="08b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 l="17200" r="9309" b="34247"/>
          <a:stretch>
            <a:fillRect/>
          </a:stretch>
        </p:blipFill>
        <p:spPr>
          <a:xfrm>
            <a:off x="2667000" y="3581400"/>
            <a:ext cx="3581400" cy="2587625"/>
          </a:xfrm>
          <a:noFill/>
        </p:spPr>
      </p:pic>
      <p:sp>
        <p:nvSpPr>
          <p:cNvPr id="13322" name="Text Box 16"/>
          <p:cNvSpPr txBox="1">
            <a:spLocks noChangeArrowheads="1"/>
          </p:cNvSpPr>
          <p:nvPr/>
        </p:nvSpPr>
        <p:spPr bwMode="auto">
          <a:xfrm>
            <a:off x="304800" y="914400"/>
            <a:ext cx="861060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</a:pPr>
            <a:r>
              <a:rPr lang="en-US" b="1"/>
              <a:t>Regular Rhythm - Created by a repeated pattern that is 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b="1"/>
              <a:t>predictable and continuous </a:t>
            </a:r>
          </a:p>
          <a:p>
            <a:pPr algn="ctr"/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2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6000" dirty="0" smtClean="0">
                <a:solidFill>
                  <a:srgbClr val="02A28B"/>
                </a:solidFill>
              </a:rPr>
              <a:t>Types of Rhythm</a:t>
            </a:r>
          </a:p>
        </p:txBody>
      </p:sp>
      <p:pic>
        <p:nvPicPr>
          <p:cNvPr id="14339" name="Picture 11" descr="b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2019300"/>
            <a:ext cx="4267200" cy="3200400"/>
          </a:xfrm>
          <a:noFill/>
        </p:spPr>
      </p:pic>
      <p:sp>
        <p:nvSpPr>
          <p:cNvPr id="14340" name="Text Box 5"/>
          <p:cNvSpPr txBox="1">
            <a:spLocks noChangeArrowheads="1"/>
          </p:cNvSpPr>
          <p:nvPr/>
        </p:nvSpPr>
        <p:spPr bwMode="auto">
          <a:xfrm>
            <a:off x="1344613" y="6096000"/>
            <a:ext cx="20843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400"/>
              <a:t>Radial pattern</a:t>
            </a:r>
          </a:p>
        </p:txBody>
      </p:sp>
      <p:sp>
        <p:nvSpPr>
          <p:cNvPr id="14341" name="Text Box 7"/>
          <p:cNvSpPr txBox="1">
            <a:spLocks noChangeArrowheads="1"/>
          </p:cNvSpPr>
          <p:nvPr/>
        </p:nvSpPr>
        <p:spPr bwMode="auto">
          <a:xfrm>
            <a:off x="5902325" y="5256213"/>
            <a:ext cx="1965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400"/>
              <a:t>Flowing rows</a:t>
            </a:r>
          </a:p>
        </p:txBody>
      </p:sp>
      <p:sp>
        <p:nvSpPr>
          <p:cNvPr id="14342" name="Line 8"/>
          <p:cNvSpPr>
            <a:spLocks noChangeShapeType="1"/>
          </p:cNvSpPr>
          <p:nvPr/>
        </p:nvSpPr>
        <p:spPr bwMode="auto">
          <a:xfrm>
            <a:off x="304800" y="1143000"/>
            <a:ext cx="8610600" cy="0"/>
          </a:xfrm>
          <a:prstGeom prst="line">
            <a:avLst/>
          </a:prstGeom>
          <a:noFill/>
          <a:ln w="38100">
            <a:solidFill>
              <a:srgbClr val="02A28B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3" name="Text Box 9"/>
          <p:cNvSpPr txBox="1">
            <a:spLocks noChangeArrowheads="1"/>
          </p:cNvSpPr>
          <p:nvPr/>
        </p:nvSpPr>
        <p:spPr bwMode="auto">
          <a:xfrm>
            <a:off x="212725" y="1255713"/>
            <a:ext cx="8702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Flowing Rhythm - Large movement that sweeps across the entire </a:t>
            </a:r>
          </a:p>
          <a:p>
            <a:pPr algn="ctr"/>
            <a:r>
              <a:rPr lang="en-US" b="1"/>
              <a:t>artwork and ties things together</a:t>
            </a:r>
          </a:p>
        </p:txBody>
      </p:sp>
      <p:pic>
        <p:nvPicPr>
          <p:cNvPr id="14344" name="Picture 14" descr=" 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09600" y="2362200"/>
            <a:ext cx="3733800" cy="3733800"/>
          </a:xfr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9144000" cy="762000"/>
          </a:xfrm>
        </p:spPr>
        <p:txBody>
          <a:bodyPr/>
          <a:lstStyle/>
          <a:p>
            <a:pPr algn="l" eaLnBrk="1" hangingPunct="1"/>
            <a:r>
              <a:rPr lang="en-US" sz="6000" dirty="0" smtClean="0">
                <a:solidFill>
                  <a:srgbClr val="02A28B"/>
                </a:solidFill>
              </a:rPr>
              <a:t>Types of Rhythm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066800"/>
            <a:ext cx="8610600" cy="6858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sz="1800" dirty="0" smtClean="0"/>
              <a:t>Alternating Rhythm - Created by a pattern that switches back and forth to add variety to the movement</a:t>
            </a:r>
          </a:p>
          <a:p>
            <a:pPr marL="0" indent="0" eaLnBrk="1" hangingPunct="1"/>
            <a:endParaRPr lang="en-US" sz="1800" dirty="0" smtClean="0"/>
          </a:p>
        </p:txBody>
      </p:sp>
      <p:pic>
        <p:nvPicPr>
          <p:cNvPr id="15364" name="Picture 8" descr="IMG_048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8600" y="1730375"/>
            <a:ext cx="6477000" cy="3146425"/>
          </a:xfrm>
          <a:noFill/>
        </p:spPr>
      </p:pic>
      <p:sp>
        <p:nvSpPr>
          <p:cNvPr id="15365" name="Line 6"/>
          <p:cNvSpPr>
            <a:spLocks noChangeShapeType="1"/>
          </p:cNvSpPr>
          <p:nvPr/>
        </p:nvSpPr>
        <p:spPr bwMode="auto">
          <a:xfrm>
            <a:off x="304800" y="1066800"/>
            <a:ext cx="8610600" cy="0"/>
          </a:xfrm>
          <a:prstGeom prst="line">
            <a:avLst/>
          </a:prstGeom>
          <a:noFill/>
          <a:ln w="38100">
            <a:solidFill>
              <a:srgbClr val="02A28B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5366" name="Picture 11" descr="Alternating Sunlight and Shadows Enhance Contoured Patterns in a Sand Dune Photographic Print by David Boyer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902200" y="3638550"/>
            <a:ext cx="4089400" cy="3067050"/>
          </a:xfr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9144000" cy="762000"/>
          </a:xfrm>
        </p:spPr>
        <p:txBody>
          <a:bodyPr/>
          <a:lstStyle/>
          <a:p>
            <a:pPr algn="l" eaLnBrk="1" hangingPunct="1"/>
            <a:r>
              <a:rPr lang="en-US" sz="6000" dirty="0" smtClean="0">
                <a:solidFill>
                  <a:srgbClr val="02A28B"/>
                </a:solidFill>
              </a:rPr>
              <a:t>Types of Rhythm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066800"/>
            <a:ext cx="5105400" cy="15240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1800" dirty="0" smtClean="0"/>
              <a:t>Progressive Rhythm - Created by a repeating pattern whose motif changes in a predictable or regular way (</a:t>
            </a:r>
            <a:r>
              <a:rPr lang="en-US" sz="1800" dirty="0" err="1" smtClean="0"/>
              <a:t>ie</a:t>
            </a:r>
            <a:r>
              <a:rPr lang="en-US" sz="1800" dirty="0" smtClean="0"/>
              <a:t>: increases/decreases)</a:t>
            </a:r>
          </a:p>
        </p:txBody>
      </p:sp>
      <p:pic>
        <p:nvPicPr>
          <p:cNvPr id="16388" name="Picture 5" descr="scan00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2362200"/>
            <a:ext cx="3621088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Line 7"/>
          <p:cNvSpPr>
            <a:spLocks noChangeShapeType="1"/>
          </p:cNvSpPr>
          <p:nvPr/>
        </p:nvSpPr>
        <p:spPr bwMode="auto">
          <a:xfrm>
            <a:off x="304800" y="1066800"/>
            <a:ext cx="8610600" cy="0"/>
          </a:xfrm>
          <a:prstGeom prst="line">
            <a:avLst/>
          </a:prstGeom>
          <a:noFill/>
          <a:ln w="38100">
            <a:solidFill>
              <a:srgbClr val="02A28B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6390" name="Picture 9" descr="futur_ducham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454650" y="1219200"/>
            <a:ext cx="3232150" cy="5334000"/>
          </a:xfr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9144000" cy="762000"/>
          </a:xfrm>
        </p:spPr>
        <p:txBody>
          <a:bodyPr/>
          <a:lstStyle/>
          <a:p>
            <a:pPr algn="l" eaLnBrk="1" hangingPunct="1"/>
            <a:r>
              <a:rPr lang="en-US" sz="6000" dirty="0" smtClean="0">
                <a:solidFill>
                  <a:srgbClr val="02A28B"/>
                </a:solidFill>
              </a:rPr>
              <a:t>Types of Rhythm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066800"/>
            <a:ext cx="4800600" cy="16002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1800" dirty="0" smtClean="0"/>
              <a:t>Unexpected Rhythm - Created by an irregular, jerky or spontaneous repetition and pattern</a:t>
            </a:r>
          </a:p>
        </p:txBody>
      </p:sp>
      <p:pic>
        <p:nvPicPr>
          <p:cNvPr id="17412" name="Picture 9" descr="UNEXPECTED%20HAPPENIN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102225" y="1371600"/>
            <a:ext cx="3813175" cy="4724400"/>
          </a:xfrm>
          <a:noFill/>
        </p:spPr>
      </p:pic>
      <p:sp>
        <p:nvSpPr>
          <p:cNvPr id="17413" name="Text Box 4"/>
          <p:cNvSpPr txBox="1">
            <a:spLocks noChangeArrowheads="1"/>
          </p:cNvSpPr>
          <p:nvPr/>
        </p:nvSpPr>
        <p:spPr bwMode="auto">
          <a:xfrm>
            <a:off x="1046163" y="6096000"/>
            <a:ext cx="2405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400"/>
              <a:t>Random Pattern</a:t>
            </a:r>
          </a:p>
        </p:txBody>
      </p:sp>
      <p:sp>
        <p:nvSpPr>
          <p:cNvPr id="17414" name="Line 7"/>
          <p:cNvSpPr>
            <a:spLocks noChangeShapeType="1"/>
          </p:cNvSpPr>
          <p:nvPr/>
        </p:nvSpPr>
        <p:spPr bwMode="auto">
          <a:xfrm>
            <a:off x="304800" y="1066800"/>
            <a:ext cx="8610600" cy="0"/>
          </a:xfrm>
          <a:prstGeom prst="line">
            <a:avLst/>
          </a:prstGeom>
          <a:noFill/>
          <a:ln w="38100">
            <a:solidFill>
              <a:srgbClr val="02A28B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7415" name="Picture 12" descr="2128912000058240503wecmjL_ph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 t="4616" r="3076"/>
          <a:stretch>
            <a:fillRect/>
          </a:stretch>
        </p:blipFill>
        <p:spPr>
          <a:xfrm>
            <a:off x="152400" y="2628900"/>
            <a:ext cx="4800600" cy="3543300"/>
          </a:xfr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686800" cy="762000"/>
          </a:xfrm>
        </p:spPr>
        <p:txBody>
          <a:bodyPr/>
          <a:lstStyle/>
          <a:p>
            <a:pPr algn="l" eaLnBrk="1" hangingPunct="1"/>
            <a:r>
              <a:rPr lang="en-US" sz="5400" dirty="0" smtClean="0">
                <a:solidFill>
                  <a:srgbClr val="DC00A2"/>
                </a:solidFill>
              </a:rPr>
              <a:t>Movement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76400"/>
            <a:ext cx="7696200" cy="4800600"/>
          </a:xfrm>
        </p:spPr>
        <p:txBody>
          <a:bodyPr/>
          <a:lstStyle/>
          <a:p>
            <a:pPr eaLnBrk="1" hangingPunct="1"/>
            <a:r>
              <a:rPr lang="en-US" dirty="0" smtClean="0"/>
              <a:t>The principle of art used to </a:t>
            </a:r>
          </a:p>
          <a:p>
            <a:pPr lvl="2" eaLnBrk="1" hangingPunct="1"/>
            <a:r>
              <a:rPr lang="en-US" dirty="0" smtClean="0"/>
              <a:t>Guide the viewer’s eye through the picture</a:t>
            </a:r>
          </a:p>
          <a:p>
            <a:pPr lvl="2" eaLnBrk="1" hangingPunct="1"/>
            <a:r>
              <a:rPr lang="en-US" dirty="0" smtClean="0"/>
              <a:t>Create the look and feel of action</a:t>
            </a:r>
          </a:p>
          <a:p>
            <a:pPr lvl="2" eaLnBrk="1" hangingPunct="1">
              <a:buFontTx/>
              <a:buNone/>
            </a:pPr>
            <a:endParaRPr lang="en-US" dirty="0" smtClean="0"/>
          </a:p>
          <a:p>
            <a:pPr eaLnBrk="1" hangingPunct="1"/>
            <a:r>
              <a:rPr lang="en-US" dirty="0" smtClean="0"/>
              <a:t>Artists create movement through the careful blending of elements</a:t>
            </a:r>
          </a:p>
        </p:txBody>
      </p:sp>
      <p:sp>
        <p:nvSpPr>
          <p:cNvPr id="18436" name="Line 4"/>
          <p:cNvSpPr>
            <a:spLocks noChangeShapeType="1"/>
          </p:cNvSpPr>
          <p:nvPr/>
        </p:nvSpPr>
        <p:spPr bwMode="auto">
          <a:xfrm>
            <a:off x="304800" y="1295400"/>
            <a:ext cx="8610600" cy="0"/>
          </a:xfrm>
          <a:prstGeom prst="line">
            <a:avLst/>
          </a:prstGeom>
          <a:noFill/>
          <a:ln w="38100">
            <a:solidFill>
              <a:srgbClr val="DC00A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609600"/>
            <a:ext cx="9144000" cy="762000"/>
          </a:xfrm>
        </p:spPr>
        <p:txBody>
          <a:bodyPr/>
          <a:lstStyle/>
          <a:p>
            <a:pPr algn="l" eaLnBrk="1" hangingPunct="1"/>
            <a:r>
              <a:rPr lang="en-US" sz="5400" dirty="0" smtClean="0">
                <a:solidFill>
                  <a:srgbClr val="DC00A2"/>
                </a:solidFill>
              </a:rPr>
              <a:t>Compositional Movement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981200"/>
            <a:ext cx="7772400" cy="3581400"/>
          </a:xfrm>
        </p:spPr>
        <p:txBody>
          <a:bodyPr/>
          <a:lstStyle/>
          <a:p>
            <a:pPr eaLnBrk="1" hangingPunct="1"/>
            <a:r>
              <a:rPr lang="en-US" dirty="0" smtClean="0"/>
              <a:t>A path that the viewer’s gaze is directed to follow because of the arrangement of elements in an artwork.</a:t>
            </a:r>
          </a:p>
          <a:p>
            <a:pPr lvl="2" eaLnBrk="1" hangingPunct="1"/>
            <a:r>
              <a:rPr lang="en-US" dirty="0" smtClean="0"/>
              <a:t>Artists may use a circular or linear direction for the viewers eyes to follow</a:t>
            </a:r>
            <a:endParaRPr lang="en-US" b="0" dirty="0" smtClean="0">
              <a:solidFill>
                <a:schemeClr val="accent2"/>
              </a:solidFill>
            </a:endParaRPr>
          </a:p>
          <a:p>
            <a:pPr eaLnBrk="1" hangingPunct="1">
              <a:buFontTx/>
              <a:buNone/>
            </a:pPr>
            <a:endParaRPr lang="en-US" dirty="0" smtClean="0"/>
          </a:p>
        </p:txBody>
      </p:sp>
      <p:sp>
        <p:nvSpPr>
          <p:cNvPr id="19460" name="Line 5"/>
          <p:cNvSpPr>
            <a:spLocks noChangeShapeType="1"/>
          </p:cNvSpPr>
          <p:nvPr/>
        </p:nvSpPr>
        <p:spPr bwMode="auto">
          <a:xfrm>
            <a:off x="152400" y="1447800"/>
            <a:ext cx="8915400" cy="0"/>
          </a:xfrm>
          <a:prstGeom prst="line">
            <a:avLst/>
          </a:prstGeom>
          <a:noFill/>
          <a:ln w="38100">
            <a:solidFill>
              <a:srgbClr val="DC00A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scan000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9600" y="228600"/>
            <a:ext cx="3890963" cy="5638800"/>
          </a:xfrm>
          <a:noFill/>
        </p:spPr>
      </p:pic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457200" y="5973763"/>
            <a:ext cx="3810000" cy="588962"/>
          </a:xfrm>
          <a:prstGeom prst="rect">
            <a:avLst/>
          </a:prstGeom>
          <a:noFill/>
          <a:ln w="9525">
            <a:solidFill>
              <a:srgbClr val="DC00A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3200">
                <a:solidFill>
                  <a:srgbClr val="DC00A2"/>
                </a:solidFill>
                <a:latin typeface="Impact" pitchFamily="34" charset="0"/>
              </a:rPr>
              <a:t>Linear Movement</a:t>
            </a:r>
          </a:p>
        </p:txBody>
      </p:sp>
      <p:pic>
        <p:nvPicPr>
          <p:cNvPr id="20484" name="Picture 4" descr="scan00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228600"/>
            <a:ext cx="3586163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609600" y="258763"/>
            <a:ext cx="3368675" cy="588962"/>
          </a:xfrm>
          <a:prstGeom prst="rect">
            <a:avLst/>
          </a:prstGeom>
          <a:noFill/>
          <a:ln w="9525">
            <a:solidFill>
              <a:srgbClr val="DC00A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3200">
                <a:solidFill>
                  <a:srgbClr val="DC00A2"/>
                </a:solidFill>
                <a:latin typeface="Impact" pitchFamily="34" charset="0"/>
              </a:rPr>
              <a:t>Circular Movement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762000" y="5657850"/>
            <a:ext cx="779462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accent2"/>
              </a:buClr>
              <a:buSzPct val="110000"/>
            </a:pPr>
            <a:r>
              <a:rPr lang="en-US" b="1"/>
              <a:t>3-D Artists also create movement in the direction in </a:t>
            </a:r>
          </a:p>
          <a:p>
            <a:pPr algn="ctr" eaLnBrk="1" hangingPunct="1">
              <a:spcBef>
                <a:spcPct val="20000"/>
              </a:spcBef>
              <a:buClr>
                <a:schemeClr val="accent2"/>
              </a:buClr>
              <a:buSzPct val="110000"/>
            </a:pPr>
            <a:r>
              <a:rPr lang="en-US" b="1"/>
              <a:t>which he/she wants the viewer to walk around the work.</a:t>
            </a:r>
            <a:r>
              <a:rPr lang="en-US" b="1">
                <a:solidFill>
                  <a:srgbClr val="274E75"/>
                </a:solidFill>
              </a:rPr>
              <a:t> </a:t>
            </a:r>
          </a:p>
          <a:p>
            <a:pPr eaLnBrk="1" hangingPunct="1"/>
            <a:endParaRPr lang="en-US" b="1">
              <a:solidFill>
                <a:srgbClr val="274E75"/>
              </a:solidFill>
            </a:endParaRPr>
          </a:p>
        </p:txBody>
      </p:sp>
      <p:pic>
        <p:nvPicPr>
          <p:cNvPr id="98309" name="Picture 5" descr="scan0007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2057400"/>
            <a:ext cx="4114800" cy="3511550"/>
          </a:xfrm>
          <a:noFill/>
        </p:spPr>
      </p:pic>
      <p:pic>
        <p:nvPicPr>
          <p:cNvPr id="21509" name="Picture 6" descr="Golfer"/>
          <p:cNvPicPr>
            <a:picLocks noChangeAspect="1" noChangeArrowheads="1"/>
          </p:cNvPicPr>
          <p:nvPr/>
        </p:nvPicPr>
        <p:blipFill>
          <a:blip r:embed="rId3" cstate="print"/>
          <a:srcRect r="2443"/>
          <a:stretch>
            <a:fillRect/>
          </a:stretch>
        </p:blipFill>
        <p:spPr bwMode="auto">
          <a:xfrm>
            <a:off x="381000" y="963613"/>
            <a:ext cx="4495800" cy="421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8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C:\Documents and Settings\whisperandrusiak\Local Settings\Temporary Internet Files\Content.IE5\EJPTD4CC\MC90041252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381000"/>
            <a:ext cx="2640013" cy="323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1" descr="C:\Documents and Settings\whisperandrusiak\Local Settings\Temporary Internet Files\Content.IE5\V7SXJWN8\MC900205622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457200"/>
            <a:ext cx="1524000" cy="243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Litebulb"/>
          <p:cNvSpPr>
            <a:spLocks noEditPoints="1" noChangeArrowheads="1"/>
          </p:cNvSpPr>
          <p:nvPr/>
        </p:nvSpPr>
        <p:spPr bwMode="auto">
          <a:xfrm>
            <a:off x="6096000" y="381000"/>
            <a:ext cx="2743200" cy="41624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CC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22533" name="Picture 5" descr="C:\Documents and Settings\whisperandrusiak\Local Settings\Temporary Internet Files\Content.IE5\1OXL4FLF\MC900330127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2362200"/>
            <a:ext cx="1766888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905000" y="2722563"/>
            <a:ext cx="4800600" cy="535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Pattern/Rhythm/Movement Morph</a:t>
            </a:r>
          </a:p>
          <a:p>
            <a:r>
              <a:rPr lang="en-US"/>
              <a:t>Animation Project</a:t>
            </a:r>
          </a:p>
          <a:p>
            <a:endParaRPr lang="en-US"/>
          </a:p>
          <a:p>
            <a:r>
              <a:rPr lang="en-US"/>
              <a:t>Each student will create a series of drawings that morph in shape, color, pattern, and or texture while creating visual rhythm and movement</a:t>
            </a:r>
          </a:p>
          <a:p>
            <a:endParaRPr lang="en-US"/>
          </a:p>
          <a:p>
            <a:r>
              <a:rPr lang="en-US"/>
              <a:t>All the drawings will be linked together to create a class animation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cxnSp>
        <p:nvCxnSpPr>
          <p:cNvPr id="22535" name="Straight Connector 9"/>
          <p:cNvCxnSpPr>
            <a:cxnSpLocks noChangeShapeType="1"/>
          </p:cNvCxnSpPr>
          <p:nvPr/>
        </p:nvCxnSpPr>
        <p:spPr bwMode="auto">
          <a:xfrm>
            <a:off x="1981200" y="3352800"/>
            <a:ext cx="3657600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" name="Rectangle 1"/>
          <p:cNvSpPr/>
          <p:nvPr/>
        </p:nvSpPr>
        <p:spPr>
          <a:xfrm>
            <a:off x="2057400" y="5410200"/>
            <a:ext cx="660950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5"/>
              </a:rPr>
              <a:t>Animation Example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1905000" y="152400"/>
            <a:ext cx="9144000" cy="762000"/>
          </a:xfrm>
        </p:spPr>
        <p:txBody>
          <a:bodyPr/>
          <a:lstStyle/>
          <a:p>
            <a:pPr eaLnBrk="1" hangingPunct="1"/>
            <a:r>
              <a:rPr lang="en-US" dirty="0" smtClean="0"/>
              <a:t>Animation Morph Rubric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152400" y="457200"/>
            <a:ext cx="8153400" cy="6019800"/>
          </a:xfrm>
        </p:spPr>
        <p:txBody>
          <a:bodyPr/>
          <a:lstStyle/>
          <a:p>
            <a:pPr eaLnBrk="1" hangingPunct="1"/>
            <a:r>
              <a:rPr lang="en-US" sz="1800" dirty="0" smtClean="0"/>
              <a:t>Composition</a:t>
            </a:r>
          </a:p>
          <a:p>
            <a:pPr lvl="1" eaLnBrk="1" hangingPunct="1"/>
            <a:r>
              <a:rPr lang="en-US" sz="1400" dirty="0" smtClean="0"/>
              <a:t>Elements of design are used to create a complex morph</a:t>
            </a:r>
          </a:p>
          <a:p>
            <a:pPr lvl="1" eaLnBrk="1" hangingPunct="1">
              <a:buFontTx/>
              <a:buNone/>
            </a:pPr>
            <a:r>
              <a:rPr lang="en-US" sz="1400" dirty="0" smtClean="0"/>
              <a:t>	Eye movement is created throughout the drawings</a:t>
            </a:r>
          </a:p>
          <a:p>
            <a:pPr lvl="1" eaLnBrk="1" hangingPunct="1">
              <a:buFontTx/>
              <a:buNone/>
            </a:pPr>
            <a:endParaRPr lang="en-US" sz="1400" dirty="0" smtClean="0"/>
          </a:p>
          <a:p>
            <a:pPr eaLnBrk="1" hangingPunct="1"/>
            <a:r>
              <a:rPr lang="en-US" sz="1800" dirty="0" smtClean="0"/>
              <a:t>Creative Expression</a:t>
            </a:r>
          </a:p>
          <a:p>
            <a:pPr lvl="1" eaLnBrk="1" hangingPunct="1"/>
            <a:r>
              <a:rPr lang="en-US" sz="1400" dirty="0" smtClean="0"/>
              <a:t>Interesting use of pattern, rhythm and movement</a:t>
            </a:r>
          </a:p>
          <a:p>
            <a:pPr lvl="1" eaLnBrk="1" hangingPunct="1"/>
            <a:r>
              <a:rPr lang="en-US" sz="1400" dirty="0" smtClean="0"/>
              <a:t>Creative Morph within object</a:t>
            </a:r>
          </a:p>
          <a:p>
            <a:pPr lvl="1" eaLnBrk="1" hangingPunct="1">
              <a:buFontTx/>
              <a:buNone/>
            </a:pPr>
            <a:endParaRPr lang="en-US" sz="1400" dirty="0" smtClean="0"/>
          </a:p>
          <a:p>
            <a:pPr eaLnBrk="1" hangingPunct="1"/>
            <a:r>
              <a:rPr lang="en-US" sz="1800" dirty="0" smtClean="0"/>
              <a:t>Craftsmanship</a:t>
            </a:r>
          </a:p>
          <a:p>
            <a:pPr lvl="1" eaLnBrk="1" hangingPunct="1"/>
            <a:r>
              <a:rPr lang="en-US" sz="1400" dirty="0" smtClean="0"/>
              <a:t>Drawing is clean and neat</a:t>
            </a:r>
          </a:p>
          <a:p>
            <a:pPr lvl="1" eaLnBrk="1" hangingPunct="1"/>
            <a:r>
              <a:rPr lang="en-US" sz="1400" dirty="0" smtClean="0"/>
              <a:t>Stray marks are not visible</a:t>
            </a:r>
          </a:p>
          <a:p>
            <a:pPr lvl="1" eaLnBrk="1" hangingPunct="1"/>
            <a:r>
              <a:rPr lang="en-US" sz="1400" dirty="0" smtClean="0"/>
              <a:t>Drawings line up well with each other</a:t>
            </a:r>
          </a:p>
          <a:p>
            <a:pPr eaLnBrk="1" hangingPunct="1"/>
            <a:endParaRPr lang="en-US" sz="1800" dirty="0" smtClean="0"/>
          </a:p>
          <a:p>
            <a:pPr eaLnBrk="1" hangingPunct="1"/>
            <a:r>
              <a:rPr lang="en-US" sz="1800" dirty="0" smtClean="0"/>
              <a:t>Skill</a:t>
            </a:r>
          </a:p>
          <a:p>
            <a:pPr lvl="1" eaLnBrk="1" hangingPunct="1"/>
            <a:r>
              <a:rPr lang="en-US" sz="1400" dirty="0" smtClean="0"/>
              <a:t>Smooth transition from one drawing to the next</a:t>
            </a:r>
          </a:p>
          <a:p>
            <a:pPr lvl="1" eaLnBrk="1" hangingPunct="1"/>
            <a:r>
              <a:rPr lang="en-US" sz="1400" dirty="0" smtClean="0"/>
              <a:t>Application of pattern, rhythm and movement is sophisticated</a:t>
            </a:r>
          </a:p>
          <a:p>
            <a:pPr lvl="1" eaLnBrk="1" hangingPunct="1"/>
            <a:endParaRPr lang="en-US" sz="1400" dirty="0" smtClean="0"/>
          </a:p>
          <a:p>
            <a:pPr eaLnBrk="1" hangingPunct="1"/>
            <a:r>
              <a:rPr lang="en-US" sz="1800" dirty="0" smtClean="0"/>
              <a:t>Objectives</a:t>
            </a:r>
          </a:p>
          <a:p>
            <a:pPr lvl="1" eaLnBrk="1" hangingPunct="1"/>
            <a:r>
              <a:rPr lang="en-US" sz="1400" dirty="0" smtClean="0"/>
              <a:t>Minimum of 10 frames</a:t>
            </a:r>
          </a:p>
          <a:p>
            <a:pPr lvl="1" eaLnBrk="1" hangingPunct="1"/>
            <a:r>
              <a:rPr lang="en-US" sz="1400" dirty="0" smtClean="0"/>
              <a:t>Apply Pattern, Rhythm and Movement to the Morph Drawings</a:t>
            </a:r>
          </a:p>
          <a:p>
            <a:pPr lvl="1" eaLnBrk="1" hangingPunct="1"/>
            <a:r>
              <a:rPr lang="en-US" sz="1400" dirty="0" smtClean="0"/>
              <a:t>Create a complete morph that has a beginning and an ending (must be the template shape)</a:t>
            </a:r>
          </a:p>
          <a:p>
            <a:pPr lvl="1" eaLnBrk="1" hangingPunct="1"/>
            <a:r>
              <a:rPr lang="en-US" sz="1400" dirty="0" smtClean="0"/>
              <a:t>Drawings are finished in color or value</a:t>
            </a:r>
          </a:p>
          <a:p>
            <a:pPr lvl="1" eaLnBrk="1" hangingPunct="1"/>
            <a:endParaRPr lang="en-US" sz="14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6172200" y="2286000"/>
            <a:ext cx="2590800" cy="1200150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>
            <a:spAutoFit/>
          </a:bodyPr>
          <a:lstStyle/>
          <a:p>
            <a:pPr algn="r">
              <a:defRPr/>
            </a:pPr>
            <a:r>
              <a:rPr lang="en-US" dirty="0">
                <a:solidFill>
                  <a:srgbClr val="002060"/>
                </a:solidFill>
                <a:hlinkClick r:id="rId2" action="ppaction://hlinkfile"/>
              </a:rPr>
              <a:t>Single Project </a:t>
            </a:r>
          </a:p>
          <a:p>
            <a:pPr algn="r">
              <a:defRPr/>
            </a:pPr>
            <a:r>
              <a:rPr lang="en-US" dirty="0">
                <a:solidFill>
                  <a:srgbClr val="002060"/>
                </a:solidFill>
                <a:hlinkClick r:id="rId2" action="ppaction://hlinkfile"/>
              </a:rPr>
              <a:t>Example</a:t>
            </a:r>
            <a:endParaRPr lang="en-US" dirty="0">
              <a:solidFill>
                <a:srgbClr val="002060"/>
              </a:solidFill>
            </a:endParaRPr>
          </a:p>
          <a:p>
            <a:pPr algn="r">
              <a:defRPr/>
            </a:pPr>
            <a:endParaRPr lang="en-US" dirty="0">
              <a:solidFill>
                <a:srgbClr val="002060"/>
              </a:solidFill>
            </a:endParaRPr>
          </a:p>
          <a:p>
            <a:pPr algn="r">
              <a:defRPr/>
            </a:pP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23557" name="Picture 5" descr="C:\Documents and Settings\whisperandrusiak\Local Settings\Temporary Internet Files\Content.IE5\GQQT4I7O\MC90043264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2514600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loud skipper design template">
  <a:themeElements>
    <a:clrScheme name="Cloud skipper design template 8">
      <a:dk1>
        <a:srgbClr val="8A3E8E"/>
      </a:dk1>
      <a:lt1>
        <a:srgbClr val="FFFFFF"/>
      </a:lt1>
      <a:dk2>
        <a:srgbClr val="202D46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753478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loud skipper design templat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loud skipper design templat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 skipper design templa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8">
        <a:dk1>
          <a:srgbClr val="8A3E8E"/>
        </a:dk1>
        <a:lt1>
          <a:srgbClr val="FFFFFF"/>
        </a:lt1>
        <a:dk2>
          <a:srgbClr val="202D46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753478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 skipper design template</Template>
  <TotalTime>1059</TotalTime>
  <Words>445</Words>
  <Application>Microsoft Office PowerPoint</Application>
  <PresentationFormat>On-screen Show (4:3)</PresentationFormat>
  <Paragraphs>95</Paragraphs>
  <Slides>21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Cloud skipper design template</vt:lpstr>
      <vt:lpstr>Pattern, Rhythm &amp; Movement</vt:lpstr>
      <vt:lpstr>Pattern</vt:lpstr>
      <vt:lpstr>  Motif</vt:lpstr>
      <vt:lpstr>  Planned Pattern</vt:lpstr>
      <vt:lpstr>PowerPoint Presentation</vt:lpstr>
      <vt:lpstr>PowerPoint Presentation</vt:lpstr>
      <vt:lpstr>Half-drop</vt:lpstr>
      <vt:lpstr>PowerPoint Presentation</vt:lpstr>
      <vt:lpstr>Visual Rhythm</vt:lpstr>
      <vt:lpstr>PowerPoint Presentation</vt:lpstr>
      <vt:lpstr>Types of Rhythm</vt:lpstr>
      <vt:lpstr>Types of Rhythm</vt:lpstr>
      <vt:lpstr>Types of Rhythm</vt:lpstr>
      <vt:lpstr>Types of Rhythm</vt:lpstr>
      <vt:lpstr>Types of Rhythm</vt:lpstr>
      <vt:lpstr>Movement</vt:lpstr>
      <vt:lpstr>Compositional Movement</vt:lpstr>
      <vt:lpstr>PowerPoint Presentation</vt:lpstr>
      <vt:lpstr>PowerPoint Presentation</vt:lpstr>
      <vt:lpstr>PowerPoint Presentation</vt:lpstr>
      <vt:lpstr>Animation Morph Rubric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Rhythm and Movement</dc:title>
  <dc:subject/>
  <dc:creator>Kelly Tillman</dc:creator>
  <cp:keywords/>
  <dc:description/>
  <cp:lastModifiedBy>LocalAdmin</cp:lastModifiedBy>
  <cp:revision>46</cp:revision>
  <cp:lastPrinted>1601-01-01T00:00:00Z</cp:lastPrinted>
  <dcterms:created xsi:type="dcterms:W3CDTF">2008-11-07T02:32:22Z</dcterms:created>
  <dcterms:modified xsi:type="dcterms:W3CDTF">2015-09-18T19:44:13Z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TC010900251033</vt:lpwstr>
  </property>
</Properties>
</file>